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6"/>
  </p:notesMasterIdLst>
  <p:handoutMasterIdLst>
    <p:handoutMasterId r:id="rId37"/>
  </p:handoutMasterIdLst>
  <p:sldIdLst>
    <p:sldId id="256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3" r:id="rId21"/>
    <p:sldId id="470" r:id="rId22"/>
    <p:sldId id="269" r:id="rId23"/>
    <p:sldId id="427" r:id="rId24"/>
    <p:sldId id="433" r:id="rId25"/>
    <p:sldId id="437" r:id="rId26"/>
    <p:sldId id="438" r:id="rId27"/>
    <p:sldId id="439" r:id="rId28"/>
    <p:sldId id="466" r:id="rId29"/>
    <p:sldId id="462" r:id="rId30"/>
    <p:sldId id="266" r:id="rId31"/>
    <p:sldId id="467" r:id="rId32"/>
    <p:sldId id="464" r:id="rId33"/>
    <p:sldId id="465" r:id="rId34"/>
    <p:sldId id="42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81" autoAdjust="0"/>
    <p:restoredTop sz="74071" autoAdjust="0"/>
  </p:normalViewPr>
  <p:slideViewPr>
    <p:cSldViewPr snapToGrid="0" snapToObjects="1">
      <p:cViewPr varScale="1">
        <p:scale>
          <a:sx n="77" d="100"/>
          <a:sy n="77" d="100"/>
        </p:scale>
        <p:origin x="21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e^x</a:t>
            </a:r>
            <a:r>
              <a:rPr lang="en-US" dirty="0"/>
              <a:t>, e^-x both are differentiable and have second derivative strictly positive (</a:t>
            </a:r>
            <a:r>
              <a:rPr lang="en-US" dirty="0" err="1"/>
              <a:t>e^x</a:t>
            </a:r>
            <a:r>
              <a:rPr lang="en-US" dirty="0"/>
              <a:t>, e^-x respectively), so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 definite:  z’</a:t>
            </a:r>
            <a:r>
              <a:rPr lang="en-US" baseline="0" dirty="0"/>
              <a:t> Q z &gt; 0   for all non-trivial z     aka     all positive eigenvalues   --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(second derivative not strict above)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Log/Sqrt – no, monotonically increasing but are concave (on their domain) not convex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</a:t>
            </a:r>
          </a:p>
          <a:p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Yes (set of all positive </a:t>
            </a:r>
            <a:r>
              <a:rPr lang="en-US"/>
              <a:t>semidefinite matrices)</a:t>
            </a:r>
            <a:br>
              <a:rPr lang="en-US"/>
            </a:br>
            <a:r>
              <a:rPr lang="en-US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77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9A75-881F-45AB-B07E-69842274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1AD-B2A7-4359-B303-9BBF1AD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6D6F-5C55-4698-85D7-B30919B6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8991-3248-4560-BAA3-6E40A4860DF4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79EE-06C0-47CB-9A62-2518306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AE8F-7A7E-4AFF-BAD0-2DB186B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AAAI Tutorial - Feb 8,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8" Type="http://schemas.openxmlformats.org/officeDocument/2006/relationships/image" Target="../media/image48.png"/><Relationship Id="rId7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41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#6 – 02/11/2021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003"/>
            <a:ext cx="5791200" cy="1371600"/>
          </a:xfrm>
        </p:spPr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049"/>
            <a:ext cx="7620000" cy="4373563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tx2"/>
                </a:solidFill>
              </a:rPr>
              <a:t>feasible region</a:t>
            </a:r>
            <a:r>
              <a:rPr lang="en-US" sz="2000" dirty="0"/>
              <a:t> is defined by the set of </a:t>
            </a:r>
            <a:r>
              <a:rPr lang="en-US" sz="2000" dirty="0">
                <a:solidFill>
                  <a:schemeClr val="tx2"/>
                </a:solidFill>
              </a:rPr>
              <a:t>constraints</a:t>
            </a:r>
            <a:r>
              <a:rPr lang="en-US" sz="2000" dirty="0"/>
              <a:t> of the problem, which is all the possible points that satisfy the all the constraints.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2971798"/>
            <a:ext cx="3733800" cy="34208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437F-7A41-3A4F-A9EE-7B7A63CB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349" y="2154985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2485" y="2110161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21086" y="3185160"/>
            <a:ext cx="3210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30x + 20y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2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5754" y="5978769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1669" y="5978769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14140" y="480032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314140" y="6020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4633632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66877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6703919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774606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3758173" y="1905000"/>
            <a:ext cx="2071687" cy="419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3758173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3758173" y="2819681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5311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6125416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479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76286"/>
              </p:ext>
            </p:extLst>
          </p:nvPr>
        </p:nvGraphicFramePr>
        <p:xfrm>
          <a:off x="1369256" y="330910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9636" y="4396687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5148"/>
          </a:xfrm>
        </p:spPr>
        <p:txBody>
          <a:bodyPr>
            <a:normAutofit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077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016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12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4467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029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64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91548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43461" cy="1371600"/>
          </a:xfrm>
        </p:spPr>
        <p:txBody>
          <a:bodyPr>
            <a:normAutofit/>
          </a:bodyPr>
          <a:lstStyle/>
          <a:p>
            <a:r>
              <a:rPr lang="en-US" altLang="ja-JP" dirty="0"/>
              <a:t>Linear Algebra Recap: Positive Definite Matrix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ja-JP" dirty="0"/>
                  <a:t>A linear 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 is called </a:t>
                </a:r>
                <a:r>
                  <a:rPr kumimoji="1" lang="en-US" altLang="ja-JP" dirty="0">
                    <a:solidFill>
                      <a:schemeClr val="tx2"/>
                    </a:solidFill>
                  </a:rPr>
                  <a:t>positive definite</a:t>
                </a:r>
                <a:r>
                  <a:rPr kumimoji="1" lang="en-US" altLang="ja-JP" dirty="0"/>
                  <a:t> (written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</m:oMath>
                </a14:m>
                <a:r>
                  <a:rPr kumimoji="1" lang="en-US" altLang="ja-JP" dirty="0"/>
                  <a:t>) if, for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ja-JP" dirty="0"/>
              </a:p>
              <a:p>
                <a:r>
                  <a:rPr lang="en-US" altLang="ja-JP" dirty="0">
                    <a:sym typeface="Wingdings" pitchFamily="2" charset="2"/>
                  </a:rPr>
                  <a:t> </a:t>
                </a:r>
                <a:r>
                  <a:rPr lang="en-US" altLang="ja-JP" dirty="0"/>
                  <a:t>you can see that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ja-JP" dirty="0"/>
                  <a:t>. </a:t>
                </a:r>
              </a:p>
              <a:p>
                <a:r>
                  <a:rPr lang="en-US" altLang="ja-JP" dirty="0">
                    <a:sym typeface="Wingdings" pitchFamily="2" charset="2"/>
                  </a:rPr>
                  <a:t></a:t>
                </a:r>
                <a:r>
                  <a:rPr lang="en-US" altLang="ja-JP" dirty="0"/>
                  <a:t> this means that a matrix is positive definite if and only if the output of the transform,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/>
                  <a:t>, is never rotated away from the input,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, by 90 degrees or more!  </a:t>
                </a:r>
                <a:r>
                  <a:rPr lang="en-US" altLang="ja-JP" dirty="0">
                    <a:sym typeface="Wingdings" panose="05000000000000000000" pitchFamily="2" charset="2"/>
                  </a:rPr>
                  <a:t> (useful geometric intuition)</a:t>
                </a:r>
                <a:endParaRPr lang="en-US" altLang="ja-JP" dirty="0"/>
              </a:p>
              <a:p>
                <a:r>
                  <a:rPr lang="en-US" altLang="ja-JP" dirty="0"/>
                  <a:t>For example, the matrix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dirty="0"/>
                  <a:t> is positive-definite.</a:t>
                </a:r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  <a:blipFill>
                <a:blip r:embed="rId2"/>
                <a:stretch>
                  <a:fillRect l="-870" t="-2545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D0D3B7-53CE-7846-ACE4-FA6C43FF0AC9}"/>
              </a:ext>
            </a:extLst>
          </p:cNvPr>
          <p:cNvGrpSpPr/>
          <p:nvPr/>
        </p:nvGrpSpPr>
        <p:grpSpPr>
          <a:xfrm>
            <a:off x="5316718" y="1649730"/>
            <a:ext cx="2996702" cy="3949086"/>
            <a:chOff x="5316718" y="1649730"/>
            <a:chExt cx="2996702" cy="3949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316718" y="27944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301740" y="19469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928360" y="2445365"/>
              <a:ext cx="358141" cy="3773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286500" y="2226469"/>
              <a:ext cx="0" cy="5962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6" idx="7"/>
            </p:cNvCxnSpPr>
            <p:nvPr/>
          </p:nvCxnSpPr>
          <p:spPr>
            <a:xfrm flipV="1">
              <a:off x="6324600" y="2395100"/>
              <a:ext cx="321982" cy="3993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1" y="27944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blipFill>
                  <a:blip r:embed="rId4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6025378" y="46613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010400" y="38138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017691" y="4044609"/>
              <a:ext cx="329" cy="6450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5160" y="3714750"/>
              <a:ext cx="335280" cy="9748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33260" y="4072890"/>
              <a:ext cx="571501" cy="5884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018021" y="46613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blipFill>
                  <a:blip r:embed="rId5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814061" y="2248915"/>
              <a:ext cx="975359" cy="998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50" name="Oval 49"/>
            <p:cNvSpPr/>
            <p:nvPr/>
          </p:nvSpPr>
          <p:spPr>
            <a:xfrm rot="1475313">
              <a:off x="6671995" y="3668951"/>
              <a:ext cx="812769" cy="19298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4" name="Down Arrow 3"/>
            <p:cNvSpPr/>
            <p:nvPr/>
          </p:nvSpPr>
          <p:spPr>
            <a:xfrm rot="19235698">
              <a:off x="6486114" y="3176430"/>
              <a:ext cx="502919" cy="368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50" dirty="0"/>
                <a:t>A</a:t>
              </a:r>
              <a:endParaRPr kumimoji="1" lang="ja-JP" alt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40D09-A56D-E143-BBEF-0842373D0C25}"/>
              </a:ext>
            </a:extLst>
          </p:cNvPr>
          <p:cNvSpPr txBox="1"/>
          <p:nvPr/>
        </p:nvSpPr>
        <p:spPr>
          <a:xfrm>
            <a:off x="0" y="6551393"/>
            <a:ext cx="55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chemeClr val="accent1"/>
                </a:solidFill>
              </a:rPr>
              <a:t>Slide thanks to Mark Hasegawa-Johnson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7BFAE-09ED-754D-BC49-242512A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21" y="2222691"/>
            <a:ext cx="2082588" cy="1561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836255" y="172540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546008" y="2581234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49474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5976938" y="365732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4127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4127968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4127968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4127968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4646240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4646240" y="5409640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4646240" y="6020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5163111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5163111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5681382" y="3534056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5016034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5311589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560714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3758173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3758173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3758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3758174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7147953" y="464764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5163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84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29" y="1454940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CA8-E913-4C96-A4BB-3A56ABFA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FDFC-12F7-4757-BCC3-B790928D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438CB4-115F-4B96-826D-A6289D47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383" y="1524318"/>
            <a:ext cx="8815521" cy="443583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2713EE-C24B-406C-BDAB-9556FC1C2A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430" y="3179930"/>
            <a:ext cx="1223683" cy="498140"/>
          </a:xfrm>
          <a:prstGeom prst="rect">
            <a:avLst/>
          </a:prstGeom>
        </p:spPr>
      </p:pic>
      <p:pic>
        <p:nvPicPr>
          <p:cNvPr id="8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DBD671-0407-4F2B-80B0-C845C7D02C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024" y="3179930"/>
            <a:ext cx="1149725" cy="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blipFill rotWithShape="1"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2885436" y="2127746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3832453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005733" y="2008910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4033156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52851" y="2183165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5728648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914400" y="1676400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b="0" i="0" dirty="0" smtClean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3919176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4343400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2005733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5822023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4593771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blipFill rotWithShape="1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5131130" y="2895600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005733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4876800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98677" cy="1371600"/>
          </a:xfrm>
        </p:spPr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31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336" y="3461765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292576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739075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386880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833378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49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74" y="4621510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1DD9-A1A0-124B-81C6-4075457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3024862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9714</TotalTime>
  <Words>3321</Words>
  <Application>Microsoft Macintosh PowerPoint</Application>
  <PresentationFormat>On-screen Show (4:3)</PresentationFormat>
  <Paragraphs>481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Applied Mechanism Design For Social Good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C.E. for Chicken</vt:lpstr>
      <vt:lpstr>LP Example: Correlated Equilibria For N Players</vt:lpstr>
      <vt:lpstr>Linear Algebra Recap: Positive Definite Matrix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Branching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1313</cp:revision>
  <cp:lastPrinted>2016-09-08T16:17:56Z</cp:lastPrinted>
  <dcterms:created xsi:type="dcterms:W3CDTF">2013-03-05T15:39:19Z</dcterms:created>
  <dcterms:modified xsi:type="dcterms:W3CDTF">2021-02-11T19:01:34Z</dcterms:modified>
</cp:coreProperties>
</file>